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1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59" r:id="rId10"/>
    <p:sldId id="265" r:id="rId11"/>
    <p:sldId id="266" r:id="rId12"/>
    <p:sldId id="267" r:id="rId13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7" d="100"/>
          <a:sy n="77" d="100"/>
        </p:scale>
        <p:origin x="32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1F92622-B554-4C5C-9D5F-A8A5026989A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49" tIns="48324" rIns="96649" bIns="48324" rtlCol="0"/>
          <a:lstStyle>
            <a:lvl1pPr algn="l">
              <a:defRPr sz="12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7F4F37F-FBAC-4781-858A-6B245CAC06E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49" tIns="48324" rIns="96649" bIns="48324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1/12/2020 pm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7559F-2A50-4908-85EA-4B1AB2B412C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1726"/>
          </a:xfrm>
          <a:prstGeom prst="rect">
            <a:avLst/>
          </a:prstGeom>
        </p:spPr>
        <p:txBody>
          <a:bodyPr vert="horz" lIns="96649" tIns="48324" rIns="96649" bIns="48324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505E81-8C16-480D-8375-B80986BE410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5"/>
            <a:ext cx="3169920" cy="481726"/>
          </a:xfrm>
          <a:prstGeom prst="rect">
            <a:avLst/>
          </a:prstGeom>
        </p:spPr>
        <p:txBody>
          <a:bodyPr vert="horz" lIns="96649" tIns="48324" rIns="96649" bIns="48324" rtlCol="0" anchor="b"/>
          <a:lstStyle>
            <a:lvl1pPr algn="r">
              <a:defRPr sz="1200"/>
            </a:lvl1pPr>
          </a:lstStyle>
          <a:p>
            <a:fld id="{CAAA8E16-9DDE-47F5-9B18-A0CED7E24C0B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099261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49" tIns="48324" rIns="96649" bIns="4832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49" tIns="48324" rIns="96649" bIns="48324" rtlCol="0"/>
          <a:lstStyle>
            <a:lvl1pPr algn="r">
              <a:defRPr sz="1200"/>
            </a:lvl1pPr>
          </a:lstStyle>
          <a:p>
            <a:r>
              <a:rPr lang="en-US"/>
              <a:t>1/12/2020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9" tIns="48324" rIns="96649" bIns="4832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9"/>
            <a:ext cx="5852160" cy="3780472"/>
          </a:xfrm>
          <a:prstGeom prst="rect">
            <a:avLst/>
          </a:prstGeom>
        </p:spPr>
        <p:txBody>
          <a:bodyPr vert="horz" lIns="96649" tIns="48324" rIns="96649" bIns="483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1726"/>
          </a:xfrm>
          <a:prstGeom prst="rect">
            <a:avLst/>
          </a:prstGeom>
        </p:spPr>
        <p:txBody>
          <a:bodyPr vert="horz" lIns="96649" tIns="48324" rIns="96649" bIns="48324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1726"/>
          </a:xfrm>
          <a:prstGeom prst="rect">
            <a:avLst/>
          </a:prstGeom>
        </p:spPr>
        <p:txBody>
          <a:bodyPr vert="horz" lIns="96649" tIns="48324" rIns="96649" bIns="48324" rtlCol="0" anchor="b"/>
          <a:lstStyle>
            <a:lvl1pPr algn="r">
              <a:defRPr sz="1200"/>
            </a:lvl1pPr>
          </a:lstStyle>
          <a:p>
            <a:fld id="{A8141385-279F-4C6A-AB04-285B134920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305611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34901" y="3085765"/>
            <a:ext cx="8474199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5894" y="1020431"/>
            <a:ext cx="8245162" cy="1475013"/>
          </a:xfrm>
          <a:effectLst/>
        </p:spPr>
        <p:txBody>
          <a:bodyPr anchor="b">
            <a:normAutofit/>
          </a:bodyPr>
          <a:lstStyle>
            <a:lvl1pPr>
              <a:defRPr sz="27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5895" y="2495446"/>
            <a:ext cx="8245160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200" cap="all">
                <a:solidFill>
                  <a:schemeClr val="accent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CD039-E279-47B8-B6BB-D7E8B3CE3CCD}" type="datetime1">
              <a:rPr lang="en-US" smtClean="0"/>
              <a:t>1/12/2020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7516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35894" y="702156"/>
            <a:ext cx="8272212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C0DC6-17B8-4170-8D34-F9C29FB716B9}" type="datetime1">
              <a:rPr lang="en-US" smtClean="0"/>
              <a:t>1/12/2020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428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6043613" y="599725"/>
            <a:ext cx="2765487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53150" y="863600"/>
            <a:ext cx="234315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1193" y="863600"/>
            <a:ext cx="5371219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334901" y="457200"/>
            <a:ext cx="277749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6031610" y="453643"/>
            <a:ext cx="277749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3181373" y="457200"/>
            <a:ext cx="277749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04B9B-A638-4B8D-9A12-5039FDDAAE40}" type="datetime1">
              <a:rPr lang="en-US" smtClean="0"/>
              <a:t>1/12/2020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6762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894" y="702156"/>
            <a:ext cx="8272212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5895" y="2340864"/>
            <a:ext cx="8272211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DCA67-11F4-43FC-9ED3-8B6C71C71F3C}" type="datetime1">
              <a:rPr lang="en-US" smtClean="0"/>
              <a:t>1/12/2020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952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335863" y="5141975"/>
            <a:ext cx="8468145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895" y="2393951"/>
            <a:ext cx="8272211" cy="2147467"/>
          </a:xfrm>
        </p:spPr>
        <p:txBody>
          <a:bodyPr anchor="b">
            <a:normAutofit/>
          </a:bodyPr>
          <a:lstStyle>
            <a:lvl1pPr algn="l">
              <a:defRPr sz="27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5895" y="4541417"/>
            <a:ext cx="8272211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 cap="all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53DF0-8FAF-4476-95DE-CCD62AE3D07C}" type="datetime1">
              <a:rPr lang="en-US" smtClean="0"/>
              <a:t>1/12/2020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022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895" y="729658"/>
            <a:ext cx="8272212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5895" y="2228004"/>
            <a:ext cx="3896075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2030" y="2228004"/>
            <a:ext cx="389607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28FE9-5621-43FD-A391-C4118FF18E35}" type="datetime1">
              <a:rPr lang="en-US" smtClean="0"/>
              <a:t>1/12/2020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447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35895" y="729658"/>
            <a:ext cx="8272212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5894" y="2250891"/>
            <a:ext cx="3896077" cy="557784"/>
          </a:xfrm>
        </p:spPr>
        <p:txBody>
          <a:bodyPr anchor="ctr">
            <a:noAutofit/>
          </a:bodyPr>
          <a:lstStyle>
            <a:lvl1pPr marL="0" indent="0">
              <a:buNone/>
              <a:defRPr sz="15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5895" y="2926053"/>
            <a:ext cx="3896075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12029" y="2250893"/>
            <a:ext cx="3896078" cy="553373"/>
          </a:xfrm>
        </p:spPr>
        <p:txBody>
          <a:bodyPr anchor="ctr">
            <a:noAutofit/>
          </a:bodyPr>
          <a:lstStyle>
            <a:lvl1pPr marL="0" marR="0" indent="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45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15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45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12028" y="2926053"/>
            <a:ext cx="3896078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5866A-E8D6-44AC-85AF-188EA52239DF}" type="datetime1">
              <a:rPr lang="en-US" smtClean="0"/>
              <a:t>1/12/2020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351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31921" y="729658"/>
            <a:ext cx="8272212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2FA13-48DE-4AAD-9DFB-59BF215353C8}" type="datetime1">
              <a:rPr lang="en-US" smtClean="0"/>
              <a:t>1/12/2020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319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70080-2330-4CBF-BB29-955419FFD59E}" type="datetime1">
              <a:rPr lang="en-US" smtClean="0"/>
              <a:t>1/12/2020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530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335863" y="601201"/>
            <a:ext cx="2762042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5893" y="933451"/>
            <a:ext cx="2273889" cy="1722419"/>
          </a:xfrm>
        </p:spPr>
        <p:txBody>
          <a:bodyPr anchor="b">
            <a:normAutofit/>
          </a:bodyPr>
          <a:lstStyle>
            <a:lvl1pPr algn="l">
              <a:defRPr sz="1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5697" y="1179829"/>
            <a:ext cx="4988243" cy="4658216"/>
          </a:xfrm>
        </p:spPr>
        <p:txBody>
          <a:bodyPr anchor="ctr">
            <a:normAutofit/>
          </a:bodyPr>
          <a:lstStyle>
            <a:lvl1pPr>
              <a:defRPr sz="1500">
                <a:solidFill>
                  <a:schemeClr val="tx2"/>
                </a:solidFill>
              </a:defRPr>
            </a:lvl1pPr>
            <a:lvl2pPr>
              <a:defRPr sz="135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 sz="1050">
                <a:solidFill>
                  <a:schemeClr val="tx2"/>
                </a:solidFill>
              </a:defRPr>
            </a:lvl4pPr>
            <a:lvl5pPr>
              <a:defRPr sz="1050">
                <a:solidFill>
                  <a:schemeClr val="tx2"/>
                </a:solidFill>
              </a:defRPr>
            </a:lvl5pPr>
            <a:lvl6pPr>
              <a:defRPr sz="1050">
                <a:solidFill>
                  <a:schemeClr val="tx2"/>
                </a:solidFill>
              </a:defRPr>
            </a:lvl6pPr>
            <a:lvl7pPr>
              <a:defRPr sz="1050">
                <a:solidFill>
                  <a:schemeClr val="tx2"/>
                </a:solidFill>
              </a:defRPr>
            </a:lvl7pPr>
            <a:lvl8pPr>
              <a:defRPr sz="1050">
                <a:solidFill>
                  <a:schemeClr val="tx2"/>
                </a:solidFill>
              </a:defRPr>
            </a:lvl8pPr>
            <a:lvl9pPr>
              <a:defRPr sz="105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5893" y="2836654"/>
            <a:ext cx="2273889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200">
                <a:solidFill>
                  <a:srgbClr val="FFFFFF"/>
                </a:solidFill>
              </a:defRPr>
            </a:lvl1pPr>
            <a:lvl2pPr marL="342900" indent="0">
              <a:buNone/>
              <a:defRPr sz="825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04464" y="6456917"/>
            <a:ext cx="2133599" cy="365125"/>
          </a:xfrm>
        </p:spPr>
        <p:txBody>
          <a:bodyPr/>
          <a:lstStyle/>
          <a:p>
            <a:fld id="{43423151-8F3B-4C77-B1D5-4C85EF8E3AB9}" type="datetime1">
              <a:rPr lang="en-US" smtClean="0"/>
              <a:t>1/12/2020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5894" y="6452591"/>
            <a:ext cx="5187908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18725" y="6456917"/>
            <a:ext cx="789383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258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895" y="4693389"/>
            <a:ext cx="8272212" cy="566738"/>
          </a:xfrm>
        </p:spPr>
        <p:txBody>
          <a:bodyPr anchor="b">
            <a:normAutofit/>
          </a:bodyPr>
          <a:lstStyle>
            <a:lvl1pPr algn="l">
              <a:defRPr sz="18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5863" y="641351"/>
            <a:ext cx="8468144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5894" y="5260127"/>
            <a:ext cx="8272213" cy="998148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3C4F8-3B4E-4650-AD49-9B277BB8F737}" type="datetime1">
              <a:rPr lang="en-US" smtClean="0"/>
              <a:t>1/12/2020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9478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5894" y="705124"/>
            <a:ext cx="8272212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5894" y="2336003"/>
            <a:ext cx="8272212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04464" y="6423915"/>
            <a:ext cx="21335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1D6B399-FFDF-4B06-A8AA-C10EF83DAF07}" type="datetime1">
              <a:rPr lang="en-US" smtClean="0"/>
              <a:t>1/12/2020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5894" y="6423915"/>
            <a:ext cx="51879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18725" y="6423915"/>
            <a:ext cx="7893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34901" y="457200"/>
            <a:ext cx="277749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031610" y="453643"/>
            <a:ext cx="277749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181373" y="457200"/>
            <a:ext cx="277749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94483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30" r:id="rId5"/>
    <p:sldLayoutId id="2147483724" r:id="rId6"/>
    <p:sldLayoutId id="2147483725" r:id="rId7"/>
    <p:sldLayoutId id="2147483726" r:id="rId8"/>
    <p:sldLayoutId id="2147483729" r:id="rId9"/>
    <p:sldLayoutId id="2147483727" r:id="rId10"/>
    <p:sldLayoutId id="2147483728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342900" rtl="0" eaLnBrk="1" latinLnBrk="0" hangingPunct="1">
        <a:lnSpc>
          <a:spcPct val="100000"/>
        </a:lnSpc>
        <a:spcBef>
          <a:spcPct val="0"/>
        </a:spcBef>
        <a:buNone/>
        <a:defRPr sz="24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9500" indent="-229500" algn="l" defTabSz="342900" rtl="0" eaLnBrk="1" latinLnBrk="0" hangingPunct="1">
        <a:lnSpc>
          <a:spcPct val="110000"/>
        </a:lnSpc>
        <a:spcBef>
          <a:spcPct val="20000"/>
        </a:spcBef>
        <a:spcAft>
          <a:spcPts val="45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2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472500" indent="-22950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7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75000" indent="-20250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2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931500" indent="-17550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97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01500" indent="-17550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97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425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6pPr>
      <a:lvl7pPr marL="1650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7pPr>
      <a:lvl8pPr marL="1875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8pPr>
      <a:lvl9pPr marL="2100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6B4480E-B7FF-4481-890E-043A69AE6F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57250"/>
            <a:ext cx="9144000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9136403-530D-463D-B39F-C4A42957C72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2779" b="2951"/>
          <a:stretch/>
        </p:blipFill>
        <p:spPr>
          <a:xfrm>
            <a:off x="15" y="857257"/>
            <a:ext cx="9143985" cy="5143493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4C13BAB-7C00-4D21-A857-E3D41C0A2A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8551" y="1200150"/>
            <a:ext cx="2777490" cy="71248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F1FF39A-AC3C-4066-9D4C-519AA22812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8551" y="1308151"/>
            <a:ext cx="2776601" cy="4343349"/>
          </a:xfrm>
          <a:prstGeom prst="rect">
            <a:avLst/>
          </a:prstGeom>
          <a:solidFill>
            <a:srgbClr val="465359">
              <a:alpha val="97000"/>
            </a:srgbClr>
          </a:solidFill>
          <a:ln w="63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A04333B-7B58-4381-AE47-DC5894EC64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8151" y="2000251"/>
            <a:ext cx="2559050" cy="2608788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God’s Protection of His People</a:t>
            </a:r>
            <a:br>
              <a:rPr lang="en-US" dirty="0"/>
            </a:b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672062-AD26-480E-8C7A-6245504CFD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8151" y="4716385"/>
            <a:ext cx="2559050" cy="554115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Psalms 61:1-8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04F67B-9679-40F1-ADE3-638E17DC9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432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C13F0F-38A4-4C5B-B0B6-66FF07593F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488" y="2153445"/>
            <a:ext cx="8272211" cy="3692614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3200" dirty="0"/>
              <a:t>Accept It!</a:t>
            </a:r>
          </a:p>
          <a:p>
            <a:pPr marL="0" indent="0">
              <a:buNone/>
            </a:pPr>
            <a:r>
              <a:rPr lang="en-US" sz="2800" b="1" i="1" dirty="0"/>
              <a:t>Verse 8</a:t>
            </a:r>
            <a:r>
              <a:rPr lang="en-US" sz="2800" i="1" dirty="0"/>
              <a:t>, “So will </a:t>
            </a:r>
            <a:r>
              <a:rPr lang="en-US" sz="2800" i="1" u="sng" dirty="0"/>
              <a:t>I sing praise unto thy name for ever</a:t>
            </a:r>
            <a:r>
              <a:rPr lang="en-US" sz="2800" i="1" dirty="0"/>
              <a:t>, that I may </a:t>
            </a:r>
            <a:r>
              <a:rPr lang="en-US" sz="3000" i="1" dirty="0"/>
              <a:t>daily</a:t>
            </a:r>
            <a:r>
              <a:rPr lang="en-US" sz="2800" i="1" dirty="0"/>
              <a:t> perform my vows.”</a:t>
            </a:r>
            <a:endParaRPr lang="en-US" sz="2800" dirty="0"/>
          </a:p>
          <a:p>
            <a:pPr marL="0" indent="0">
              <a:buNone/>
            </a:pPr>
            <a:r>
              <a:rPr lang="en-US" sz="3200" dirty="0">
                <a:solidFill>
                  <a:srgbClr val="FF0000"/>
                </a:solidFill>
              </a:rPr>
              <a:t>Praise God For His Protection.</a:t>
            </a:r>
          </a:p>
          <a:p>
            <a:r>
              <a:rPr lang="en-US" sz="2800" dirty="0"/>
              <a:t>Thank God for His deliverance. Philippians 4:4</a:t>
            </a:r>
          </a:p>
          <a:p>
            <a:r>
              <a:rPr lang="en-US" sz="2800" dirty="0"/>
              <a:t>Worship grows out of thanksgiving! Psalms 50:22-23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F5C781-D376-4451-9688-00D64E39C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10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1637AE23-E18C-4738-8AE0-A48E7E0E8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894" y="663376"/>
            <a:ext cx="8272212" cy="1046440"/>
          </a:xfrm>
        </p:spPr>
        <p:txBody>
          <a:bodyPr>
            <a:spAutoFit/>
          </a:bodyPr>
          <a:lstStyle/>
          <a:p>
            <a:r>
              <a:rPr lang="en-US" sz="3100" b="1" dirty="0"/>
              <a:t>Responding to the Protection Which God Provides Us. Psalms 61:8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266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C13F0F-38A4-4C5B-B0B6-66FF07593F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488" y="1916457"/>
            <a:ext cx="8272211" cy="4166590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3200" dirty="0"/>
              <a:t>Accept It!</a:t>
            </a:r>
          </a:p>
          <a:p>
            <a:r>
              <a:rPr lang="en-US" sz="2800" b="1" i="1" dirty="0"/>
              <a:t>Verse 8</a:t>
            </a:r>
            <a:r>
              <a:rPr lang="en-US" sz="2800" i="1" dirty="0"/>
              <a:t>, “So will I sing praise unto thy name for ever, </a:t>
            </a:r>
            <a:r>
              <a:rPr lang="en-US" sz="2800" i="1" u="sng" dirty="0"/>
              <a:t>that I may </a:t>
            </a:r>
            <a:r>
              <a:rPr lang="en-US" sz="3000" i="1" u="sng" dirty="0"/>
              <a:t>daily</a:t>
            </a:r>
            <a:r>
              <a:rPr lang="en-US" sz="2800" i="1" u="sng" dirty="0"/>
              <a:t> perform my vows</a:t>
            </a:r>
            <a:r>
              <a:rPr lang="en-US" sz="2800" i="1" dirty="0"/>
              <a:t>.”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solidFill>
                  <a:srgbClr val="FF0000"/>
                </a:solidFill>
              </a:rPr>
              <a:t>Obeying God accesses His protection!</a:t>
            </a:r>
          </a:p>
          <a:p>
            <a:r>
              <a:rPr lang="en-US" sz="2800" dirty="0"/>
              <a:t>Come to Christ for rest by putting on His yoke.</a:t>
            </a:r>
            <a:br>
              <a:rPr lang="en-US" sz="2800" dirty="0"/>
            </a:br>
            <a:r>
              <a:rPr lang="en-US" sz="2800" dirty="0"/>
              <a:t>Matthew 11:28-30 (Luke 9:23)</a:t>
            </a:r>
          </a:p>
          <a:p>
            <a:r>
              <a:rPr lang="en-US" sz="2800" dirty="0"/>
              <a:t>Live by faith. 2 Corinthians 5:7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BBEDEB-6314-42B7-AAE0-02428DDC8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11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2054285-1B70-4F23-A474-E006D26B73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894" y="663376"/>
            <a:ext cx="8272212" cy="1046440"/>
          </a:xfrm>
        </p:spPr>
        <p:txBody>
          <a:bodyPr>
            <a:spAutoFit/>
          </a:bodyPr>
          <a:lstStyle/>
          <a:p>
            <a:r>
              <a:rPr lang="en-US" sz="3100" b="1" dirty="0"/>
              <a:t>Responding to the Protection Which God Provides Us. Psalms 61:8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0983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C13F0F-38A4-4C5B-B0B6-66FF07593F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642" y="1858386"/>
            <a:ext cx="8917663" cy="4601260"/>
          </a:xfrm>
        </p:spPr>
        <p:txBody>
          <a:bodyPr wrap="square"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00" dirty="0"/>
              <a:t>Accept It!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000" b="1" i="1" dirty="0"/>
              <a:t>Verse 8</a:t>
            </a:r>
            <a:r>
              <a:rPr lang="en-US" sz="3000" i="1" dirty="0"/>
              <a:t>, “So will I sing praise unto thy name for ever, </a:t>
            </a:r>
            <a:r>
              <a:rPr lang="en-US" sz="3000" i="1" u="sng" dirty="0"/>
              <a:t>that I may </a:t>
            </a:r>
            <a:r>
              <a:rPr lang="en-US" sz="4300" b="1" i="1" u="sng" dirty="0"/>
              <a:t>daily </a:t>
            </a:r>
            <a:r>
              <a:rPr lang="en-US" sz="3000" i="1" u="sng" dirty="0"/>
              <a:t>perform my vows</a:t>
            </a:r>
            <a:r>
              <a:rPr lang="en-US" sz="3000" i="1" dirty="0"/>
              <a:t>.”</a:t>
            </a:r>
            <a:endParaRPr lang="en-US" sz="15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00" dirty="0">
                <a:solidFill>
                  <a:srgbClr val="FF0000"/>
                </a:solidFill>
              </a:rPr>
              <a:t>Obey God Every Day!</a:t>
            </a:r>
            <a:endParaRPr lang="en-US" sz="1700" dirty="0">
              <a:solidFill>
                <a:srgbClr val="FF000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dirty="0"/>
              <a:t>God’s protection in times of trouble are available to all men.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000" dirty="0"/>
              <a:t>Become a Christian and be faithful to Christ!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000" dirty="0"/>
              <a:t>Don’t take God’s protection for granted: Live in daily obedience and praise of our powerful God!</a:t>
            </a:r>
            <a:endParaRPr lang="en-US" sz="8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7E632A-547D-48C0-9DAD-7435B53F2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12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FF53032A-019E-45BB-93E2-DAD07334AA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894" y="663376"/>
            <a:ext cx="8272212" cy="1046440"/>
          </a:xfrm>
        </p:spPr>
        <p:txBody>
          <a:bodyPr>
            <a:spAutoFit/>
          </a:bodyPr>
          <a:lstStyle/>
          <a:p>
            <a:r>
              <a:rPr lang="en-US" sz="3100" b="1" dirty="0"/>
              <a:t>Responding to the Protection Which God Provides Us. Psalms 61:8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100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4C5DB-B3CC-4A37-8EAF-B8FD6928B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894" y="880600"/>
            <a:ext cx="8272212" cy="584775"/>
          </a:xfrm>
        </p:spPr>
        <p:txBody>
          <a:bodyPr>
            <a:spAutoFit/>
          </a:bodyPr>
          <a:lstStyle/>
          <a:p>
            <a:r>
              <a:rPr lang="en-US" sz="3200" dirty="0"/>
              <a:t>Where do you turn in times of trouble?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C21936-1D5C-426B-9BF9-A0AB005580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895" y="1715618"/>
            <a:ext cx="8272211" cy="4593630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3100" b="1" dirty="0"/>
              <a:t>Psalms 61: Confidence in God’s protection.</a:t>
            </a:r>
          </a:p>
          <a:p>
            <a:pPr marL="243000" lvl="1" indent="0">
              <a:buNone/>
            </a:pPr>
            <a:r>
              <a:rPr lang="en-US" sz="2950" dirty="0"/>
              <a:t>Context: Prayer of thanksgiving of an expelled king on his way back to the throne.</a:t>
            </a:r>
          </a:p>
          <a:p>
            <a:r>
              <a:rPr lang="en-US" sz="3100" dirty="0"/>
              <a:t>Brethren: One source of strength in times of trouble. Galatians 6:2; Philippians 2:4.</a:t>
            </a:r>
          </a:p>
          <a:p>
            <a:r>
              <a:rPr lang="en-US" sz="3100" dirty="0"/>
              <a:t>God: Supreme strength of the saint. Hebrews 13:6; 1 Peter 5:7; 2 Timothy 4:16-17;</a:t>
            </a:r>
            <a:br>
              <a:rPr lang="en-US" sz="3100" dirty="0"/>
            </a:br>
            <a:r>
              <a:rPr lang="en-US" sz="3100" dirty="0"/>
              <a:t>2 Corinthians 12:7-9; 2 Corinthians 11:23-30.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A9DBEC-3C7A-420C-89E6-ACC3CFA1C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045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FD2038-ADD9-4809-AEA5-192A46F800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894" y="614492"/>
            <a:ext cx="8272212" cy="1077218"/>
          </a:xfrm>
        </p:spPr>
        <p:txBody>
          <a:bodyPr>
            <a:spAutoFit/>
          </a:bodyPr>
          <a:lstStyle/>
          <a:p>
            <a:r>
              <a:rPr lang="en-US" sz="3200" b="1" dirty="0"/>
              <a:t>God’s Protection of His People –</a:t>
            </a:r>
            <a:br>
              <a:rPr lang="en-US" sz="3200" b="1" dirty="0"/>
            </a:br>
            <a:r>
              <a:rPr lang="en-US" sz="3200" b="1" dirty="0"/>
              <a:t>Psalms 61:1-7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3FB962-2E36-4F36-A6BD-1F04E3B1C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895" y="1852158"/>
            <a:ext cx="8272211" cy="4955203"/>
          </a:xfrm>
        </p:spPr>
        <p:txBody>
          <a:bodyPr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1" dirty="0"/>
              <a:t>Prayer</a:t>
            </a:r>
            <a:endParaRPr lang="en-US" sz="3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i="1" dirty="0"/>
              <a:t>Verses 1-2</a:t>
            </a:r>
            <a:r>
              <a:rPr lang="en-US" sz="2600" i="1" dirty="0"/>
              <a:t>, “Hear my cry, O God; attend unto my prayer.</a:t>
            </a:r>
            <a:r>
              <a:rPr lang="en-US" sz="2600" b="1" i="1" dirty="0"/>
              <a:t> </a:t>
            </a:r>
            <a:r>
              <a:rPr lang="en-US" sz="2600" i="1" dirty="0"/>
              <a:t>From the end of the earth will I call unto thee, when my heart is overwhelmed: lead me to the rock that is higher than I.”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600" dirty="0"/>
              <a:t>“Cry” in this place sometimes denotes a joyful shout - a shout of triumph; but the connection makes it certain that it here refers to the voice of prayer. </a:t>
            </a:r>
            <a:r>
              <a:rPr lang="en-US" sz="2600" dirty="0">
                <a:highlight>
                  <a:srgbClr val="FFFF00"/>
                </a:highlight>
              </a:rPr>
              <a:t>It is implied that it was audible prayer, or that the psalmist gave utterance to his desires in words. It is language such as would be produced by deep distress; when a sad and burdened heart gives vent to its feelings in a loud cry for mercy.</a:t>
            </a:r>
            <a:r>
              <a:rPr lang="en-US" sz="2600" dirty="0"/>
              <a:t> (Barnes’ Notes)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600" dirty="0"/>
              <a:t>cf. Luke 22:44; 2 Corinthians 12:8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83ABB3-3972-470B-8EDE-93D3E66AC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016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3FB962-2E36-4F36-A6BD-1F04E3B1C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895" y="2097637"/>
            <a:ext cx="8272211" cy="4419158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800" b="1" dirty="0"/>
              <a:t>Prayer (verses 1-2)</a:t>
            </a:r>
            <a:br>
              <a:rPr lang="en-US" sz="2400" dirty="0"/>
            </a:br>
            <a:r>
              <a:rPr lang="en-US" sz="2400" dirty="0"/>
              <a:t>God hears and answers his peoples’ cries. John 9:31; Matthew 7:7-11; Luke 18:1-8.</a:t>
            </a:r>
          </a:p>
          <a:p>
            <a:r>
              <a:rPr lang="en-US" sz="2400" dirty="0"/>
              <a:t>	verse 2 - Wherever we are.</a:t>
            </a:r>
          </a:p>
          <a:p>
            <a:r>
              <a:rPr lang="en-US" sz="2400" dirty="0"/>
              <a:t>	verse 2 - Whenever our heart faints.</a:t>
            </a:r>
          </a:p>
          <a:p>
            <a:r>
              <a:rPr lang="en-US" sz="2400" dirty="0"/>
              <a:t>	verse 2 - God is our refuge. 62:1-2, 6-8</a:t>
            </a:r>
          </a:p>
          <a:p>
            <a:pPr lvl="1"/>
            <a:r>
              <a:rPr lang="en-US" sz="2250" dirty="0"/>
              <a:t>cf. 2 Corinthians 12:9 (God’s grace sufficient!).</a:t>
            </a:r>
          </a:p>
          <a:p>
            <a:r>
              <a:rPr lang="en-US" sz="2400" dirty="0"/>
              <a:t>Pray in times of trouble! Hebrews 4:16; 1 John 5:14-15; 3:22 </a:t>
            </a:r>
            <a:br>
              <a:rPr lang="en-US" sz="2400" dirty="0"/>
            </a:br>
            <a:r>
              <a:rPr lang="en-US" sz="2400" dirty="0"/>
              <a:t> With boldness! (Because we obey Him and do His will!)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D6F271-D9D9-47F5-B7CA-6D57A57B5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72F41EA-79F7-4F2C-B0EB-BE373A4A5FF3}"/>
              </a:ext>
            </a:extLst>
          </p:cNvPr>
          <p:cNvSpPr txBox="1"/>
          <p:nvPr/>
        </p:nvSpPr>
        <p:spPr>
          <a:xfrm>
            <a:off x="6064468" y="3761369"/>
            <a:ext cx="26436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/>
              <a:t>“From the end of the earth will I call unto thee,” verse 2</a:t>
            </a:r>
            <a:endParaRPr lang="en-US" sz="2400" dirty="0"/>
          </a:p>
        </p:txBody>
      </p:sp>
      <p:sp>
        <p:nvSpPr>
          <p:cNvPr id="7" name="Right Brace 6">
            <a:extLst>
              <a:ext uri="{FF2B5EF4-FFF2-40B4-BE49-F238E27FC236}">
                <a16:creationId xmlns:a16="http://schemas.microsoft.com/office/drawing/2014/main" id="{C0E31FA4-28C5-41DD-8DD8-0E85C7FE8DA3}"/>
              </a:ext>
            </a:extLst>
          </p:cNvPr>
          <p:cNvSpPr/>
          <p:nvPr/>
        </p:nvSpPr>
        <p:spPr>
          <a:xfrm>
            <a:off x="5712738" y="3670839"/>
            <a:ext cx="300506" cy="1389627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D9D793AF-7BD1-4D26-8F52-BEDBA937D3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894" y="614492"/>
            <a:ext cx="8272212" cy="1077218"/>
          </a:xfrm>
        </p:spPr>
        <p:txBody>
          <a:bodyPr>
            <a:spAutoFit/>
          </a:bodyPr>
          <a:lstStyle/>
          <a:p>
            <a:r>
              <a:rPr lang="en-US" sz="3200" b="1" dirty="0"/>
              <a:t>God’s Protection of His People –</a:t>
            </a:r>
            <a:br>
              <a:rPr lang="en-US" sz="3200" b="1" dirty="0"/>
            </a:br>
            <a:r>
              <a:rPr lang="en-US" sz="3200" b="1" dirty="0"/>
              <a:t>Psalms 61:1-7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4891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3FB962-2E36-4F36-A6BD-1F04E3B1C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895" y="1756432"/>
            <a:ext cx="8272211" cy="4675899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800" b="1" dirty="0"/>
              <a:t>Refuge and Strength In Trouble.</a:t>
            </a:r>
            <a:endParaRPr lang="en-US" b="1" dirty="0"/>
          </a:p>
          <a:p>
            <a:pPr marL="0" indent="0">
              <a:buNone/>
            </a:pPr>
            <a:r>
              <a:rPr lang="en-US" sz="2800" b="1" i="1" dirty="0"/>
              <a:t>Verse 3</a:t>
            </a:r>
            <a:r>
              <a:rPr lang="en-US" sz="2800" i="1" dirty="0"/>
              <a:t>, “For thou hast been a refuge for me, a strong tower from the enemy.”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FF0000"/>
                </a:solidFill>
              </a:rPr>
              <a:t>He has been our refuge in the past:</a:t>
            </a:r>
          </a:p>
          <a:p>
            <a:pPr lvl="1"/>
            <a:r>
              <a:rPr lang="en-US" sz="2650" dirty="0"/>
              <a:t> Against sin. John 3:16; Ephesians 2:1-5</a:t>
            </a:r>
          </a:p>
          <a:p>
            <a:pPr lvl="1"/>
            <a:r>
              <a:rPr lang="en-US" sz="2650" dirty="0"/>
              <a:t> Against temptations. Ephesians 6:10-11</a:t>
            </a:r>
          </a:p>
          <a:p>
            <a:pPr lvl="1"/>
            <a:r>
              <a:rPr lang="en-US" sz="2650" dirty="0"/>
              <a:t> Against every enemy. Philippians 4:4-7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FF0000"/>
                </a:solidFill>
              </a:rPr>
              <a:t>Trust Him in the present (fortress – verse 3)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D409AB-7CE4-415F-A590-0E9737190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5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2EE591D-41ED-4C3D-8C05-85C6D21EE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894" y="614492"/>
            <a:ext cx="8272212" cy="1077218"/>
          </a:xfrm>
        </p:spPr>
        <p:txBody>
          <a:bodyPr>
            <a:spAutoFit/>
          </a:bodyPr>
          <a:lstStyle/>
          <a:p>
            <a:r>
              <a:rPr lang="en-US" sz="3200" b="1" dirty="0"/>
              <a:t>God’s Protection of His People –</a:t>
            </a:r>
            <a:br>
              <a:rPr lang="en-US" sz="3200" b="1" dirty="0"/>
            </a:br>
            <a:r>
              <a:rPr lang="en-US" sz="3200" b="1" dirty="0"/>
              <a:t>Psalms 61:1-7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1178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3FB962-2E36-4F36-A6BD-1F04E3B1C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895" y="2026732"/>
            <a:ext cx="8272211" cy="4135299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800" b="1" dirty="0"/>
              <a:t>Divine Fellowship</a:t>
            </a:r>
            <a:endParaRPr lang="en-US" b="1" dirty="0"/>
          </a:p>
          <a:p>
            <a:pPr marL="0" indent="0">
              <a:buNone/>
            </a:pPr>
            <a:r>
              <a:rPr lang="en-US" sz="2800" b="1" i="1" dirty="0"/>
              <a:t>Verse 4</a:t>
            </a:r>
            <a:r>
              <a:rPr lang="en-US" sz="2800" i="1" dirty="0"/>
              <a:t>, “I will dwell in thy tabernacle for ever: I will take refuge in the covert of thy wings. (Selah)”</a:t>
            </a:r>
          </a:p>
          <a:p>
            <a:r>
              <a:rPr lang="en-US" sz="2800" dirty="0"/>
              <a:t>	God’s tabernacle. (Church – 1 Timothy 3:15)</a:t>
            </a:r>
          </a:p>
          <a:p>
            <a:r>
              <a:rPr lang="en-US" sz="2800" dirty="0"/>
              <a:t>	Heavenly places! Ephesians 2:6</a:t>
            </a:r>
          </a:p>
          <a:p>
            <a:r>
              <a:rPr lang="en-US" sz="2800" dirty="0"/>
              <a:t>	Forgiveness! 1 John 1:7</a:t>
            </a:r>
          </a:p>
          <a:p>
            <a:r>
              <a:rPr lang="en-US" sz="2800" dirty="0"/>
              <a:t>	cf. birds protecting its young. Matthew 23:37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3423EE-5618-4AB6-A786-22C1FEEEE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6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713C2C91-9A38-4E26-8AA5-7D2EA9068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894" y="614492"/>
            <a:ext cx="8272212" cy="1077218"/>
          </a:xfrm>
        </p:spPr>
        <p:txBody>
          <a:bodyPr>
            <a:spAutoFit/>
          </a:bodyPr>
          <a:lstStyle/>
          <a:p>
            <a:r>
              <a:rPr lang="en-US" sz="3200" b="1" dirty="0"/>
              <a:t>God’s Protection of His People –</a:t>
            </a:r>
            <a:br>
              <a:rPr lang="en-US" sz="3200" b="1" dirty="0"/>
            </a:br>
            <a:r>
              <a:rPr lang="en-US" sz="3200" b="1" dirty="0"/>
              <a:t>Psalms 61:1-7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251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3FB962-2E36-4F36-A6BD-1F04E3B1C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895" y="2177029"/>
            <a:ext cx="8272211" cy="3834704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800" b="1" dirty="0"/>
              <a:t>Spiritual Blessings</a:t>
            </a:r>
          </a:p>
          <a:p>
            <a:pPr marL="0" indent="0">
              <a:buNone/>
            </a:pPr>
            <a:r>
              <a:rPr lang="en-US" sz="2800" b="1" i="1" dirty="0"/>
              <a:t>Verse 5</a:t>
            </a:r>
            <a:r>
              <a:rPr lang="en-US" sz="2800" i="1" dirty="0"/>
              <a:t>, “For thou, O God, hast heard my vows: Thou hast given (me) the heritage of those that fear thy name.”</a:t>
            </a:r>
          </a:p>
          <a:p>
            <a:r>
              <a:rPr lang="en-US" sz="2800" dirty="0"/>
              <a:t>Heritage – Inheritance of those who fear God. </a:t>
            </a:r>
            <a:br>
              <a:rPr lang="en-US" sz="2800" dirty="0"/>
            </a:br>
            <a:r>
              <a:rPr lang="en-US" sz="2800" dirty="0"/>
              <a:t>Ephesians 1:3, 11; Acts 10:34-35; Ecclesiastes 12:13.</a:t>
            </a:r>
          </a:p>
          <a:p>
            <a:r>
              <a:rPr lang="en-US" sz="2800" dirty="0"/>
              <a:t>Our vow (conversion) and God’s blessings compel us to seek His care!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4DAE68-C074-4B7C-90FA-5FF68843D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7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E2E88651-0099-4CB7-889E-3AFCF5ABED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894" y="614492"/>
            <a:ext cx="8272212" cy="1077218"/>
          </a:xfrm>
        </p:spPr>
        <p:txBody>
          <a:bodyPr>
            <a:spAutoFit/>
          </a:bodyPr>
          <a:lstStyle/>
          <a:p>
            <a:r>
              <a:rPr lang="en-US" sz="3200" b="1" dirty="0"/>
              <a:t>God’s Protection of His People –</a:t>
            </a:r>
            <a:br>
              <a:rPr lang="en-US" sz="3200" b="1" dirty="0"/>
            </a:br>
            <a:r>
              <a:rPr lang="en-US" sz="3200" b="1" dirty="0"/>
              <a:t>Psalms 61:1-7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623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3FB962-2E36-4F36-A6BD-1F04E3B1C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695" y="1862175"/>
            <a:ext cx="8908610" cy="4401205"/>
          </a:xfrm>
        </p:spPr>
        <p:txBody>
          <a:bodyPr wrap="square"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/>
              <a:t>God’s Mercy and Truth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1" dirty="0"/>
              <a:t>Verses 6-7</a:t>
            </a:r>
            <a:r>
              <a:rPr lang="en-US" sz="2800" i="1" dirty="0"/>
              <a:t>, “Thou wilt prolong the king's life; His years shall be as many generations.</a:t>
            </a:r>
            <a:r>
              <a:rPr lang="en-US" sz="2800" b="1" i="1" dirty="0"/>
              <a:t> </a:t>
            </a:r>
            <a:r>
              <a:rPr lang="en-US" sz="2800" i="1" dirty="0"/>
              <a:t>He shall abide before God for ever: Oh prepare lovingkindness and truth, that they may preserve him.”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highlight>
                  <a:srgbClr val="FFFF00"/>
                </a:highlight>
              </a:rPr>
              <a:t>cf. Psalms 40:11-13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/>
              <a:t>God has pity toward our distresses. James 5:11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/>
              <a:t>Truth strengthens us in sorrow and trials … When we obey it! Psalms 119:25-32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/>
              <a:t>God offers forgiveness, guidance, strength, comfort, etc. if we will trust His mercy and obey His word!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1BA9E0-DB8C-4677-B996-665F923CE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8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B0B96CA-1A1B-42B5-8CD9-CE42378D4F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894" y="614492"/>
            <a:ext cx="8272212" cy="1077218"/>
          </a:xfrm>
        </p:spPr>
        <p:txBody>
          <a:bodyPr>
            <a:spAutoFit/>
          </a:bodyPr>
          <a:lstStyle/>
          <a:p>
            <a:r>
              <a:rPr lang="en-US" sz="3200" b="1" dirty="0"/>
              <a:t>God’s Protection of His People –</a:t>
            </a:r>
            <a:br>
              <a:rPr lang="en-US" sz="3200" b="1" dirty="0"/>
            </a:br>
            <a:r>
              <a:rPr lang="en-US" sz="3200" b="1" dirty="0"/>
              <a:t>Psalms 61:1-7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603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0FD75B-D88E-418D-8D54-17A56DA74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894" y="663376"/>
            <a:ext cx="8272212" cy="1046440"/>
          </a:xfrm>
        </p:spPr>
        <p:txBody>
          <a:bodyPr>
            <a:spAutoFit/>
          </a:bodyPr>
          <a:lstStyle/>
          <a:p>
            <a:r>
              <a:rPr lang="en-US" sz="3100" b="1" dirty="0"/>
              <a:t>Responding to the Protection Which God Provides Us. Psalms 61:8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C13F0F-38A4-4C5B-B0B6-66FF07593F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588" y="1755599"/>
            <a:ext cx="8926717" cy="5074723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3500" dirty="0"/>
              <a:t>Accept It!</a:t>
            </a:r>
          </a:p>
          <a:p>
            <a:pPr marL="0" indent="0">
              <a:buNone/>
            </a:pPr>
            <a:r>
              <a:rPr lang="en-US" sz="3000" b="1" i="1" dirty="0"/>
              <a:t>Verse 8</a:t>
            </a:r>
            <a:r>
              <a:rPr lang="en-US" sz="3000" i="1" dirty="0"/>
              <a:t>, “So will I sing praise unto thy name for ever, that I may </a:t>
            </a:r>
            <a:r>
              <a:rPr lang="en-US" sz="3500" i="1" dirty="0"/>
              <a:t>daily</a:t>
            </a:r>
            <a:r>
              <a:rPr lang="en-US" sz="3000" i="1" dirty="0"/>
              <a:t> perform my vows.”</a:t>
            </a:r>
            <a:endParaRPr lang="en-US" sz="3000" dirty="0"/>
          </a:p>
          <a:p>
            <a:r>
              <a:rPr lang="en-US" sz="2800" dirty="0"/>
              <a:t>Trouble of sin: Obey gospel / Be restored to faithfulness.</a:t>
            </a:r>
          </a:p>
          <a:p>
            <a:r>
              <a:rPr lang="en-US" sz="2800" dirty="0"/>
              <a:t>Trouble of doubt. Romans 10:17</a:t>
            </a:r>
          </a:p>
          <a:p>
            <a:r>
              <a:rPr lang="en-US" sz="2800" dirty="0"/>
              <a:t>Trouble of temptation. 1 Corinthians 10:13</a:t>
            </a:r>
          </a:p>
          <a:p>
            <a:r>
              <a:rPr lang="en-US" sz="2800" dirty="0"/>
              <a:t>Trouble of worry. Philippians 4:6-7</a:t>
            </a:r>
          </a:p>
          <a:p>
            <a:pPr marL="0" indent="0">
              <a:buNone/>
            </a:pPr>
            <a:r>
              <a:rPr lang="en-US" sz="3000" dirty="0">
                <a:solidFill>
                  <a:srgbClr val="FF0000"/>
                </a:solidFill>
              </a:rPr>
              <a:t>Go to God for the help only He can give!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7C5843-D3D9-476F-B1D0-EDC4E4624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6398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DividendVTI">
  <a:themeElements>
    <a:clrScheme name="Office">
      <a:dk1>
        <a:srgbClr val="000000"/>
      </a:dk1>
      <a:lt1>
        <a:srgbClr val="FFFFFF"/>
      </a:lt1>
      <a:dk2>
        <a:srgbClr val="2E3948"/>
      </a:dk2>
      <a:lt2>
        <a:srgbClr val="E7E6E6"/>
      </a:lt2>
      <a:accent1>
        <a:srgbClr val="5A82CB"/>
      </a:accent1>
      <a:accent2>
        <a:srgbClr val="ED7D31"/>
      </a:accent2>
      <a:accent3>
        <a:srgbClr val="A3A3A3"/>
      </a:accent3>
      <a:accent4>
        <a:srgbClr val="CF9B00"/>
      </a:accent4>
      <a:accent5>
        <a:srgbClr val="5B9BD5"/>
      </a:accent5>
      <a:accent6>
        <a:srgbClr val="70AD47"/>
      </a:accent6>
      <a:hlink>
        <a:srgbClr val="D26012"/>
      </a:hlink>
      <a:folHlink>
        <a:srgbClr val="A9718D"/>
      </a:folHlink>
    </a:clrScheme>
    <a:fontScheme name="Dividend">
      <a:majorFont>
        <a:latin typeface="Tw Cen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697</TotalTime>
  <Words>982</Words>
  <Application>Microsoft Office PowerPoint</Application>
  <PresentationFormat>On-screen Show (4:3)</PresentationFormat>
  <Paragraphs>86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Tw Cen MT</vt:lpstr>
      <vt:lpstr>Wingdings 2</vt:lpstr>
      <vt:lpstr>DividendVTI</vt:lpstr>
      <vt:lpstr>God’s Protection of His People </vt:lpstr>
      <vt:lpstr>Where do you turn in times of trouble?</vt:lpstr>
      <vt:lpstr>God’s Protection of His People – Psalms 61:1-7</vt:lpstr>
      <vt:lpstr>God’s Protection of His People – Psalms 61:1-7</vt:lpstr>
      <vt:lpstr>God’s Protection of His People – Psalms 61:1-7</vt:lpstr>
      <vt:lpstr>God’s Protection of His People – Psalms 61:1-7</vt:lpstr>
      <vt:lpstr>God’s Protection of His People – Psalms 61:1-7</vt:lpstr>
      <vt:lpstr>God’s Protection of His People – Psalms 61:1-7</vt:lpstr>
      <vt:lpstr>Responding to the Protection Which God Provides Us. Psalms 61:8</vt:lpstr>
      <vt:lpstr>Responding to the Protection Which God Provides Us. Psalms 61:8</vt:lpstr>
      <vt:lpstr>Responding to the Protection Which God Provides Us. Psalms 61:8</vt:lpstr>
      <vt:lpstr>Responding to the Protection Which God Provides Us. Psalms 61:8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God’s Protection of His People</dc:title>
  <dc:creator>Micky Galloway</dc:creator>
  <cp:lastModifiedBy>Richard Lidh</cp:lastModifiedBy>
  <cp:revision>26</cp:revision>
  <cp:lastPrinted>2020-01-13T04:17:41Z</cp:lastPrinted>
  <dcterms:created xsi:type="dcterms:W3CDTF">2020-01-12T13:38:35Z</dcterms:created>
  <dcterms:modified xsi:type="dcterms:W3CDTF">2020-01-13T04:17:48Z</dcterms:modified>
</cp:coreProperties>
</file>